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9"/>
  </p:notesMasterIdLst>
  <p:sldIdLst>
    <p:sldId id="256" r:id="rId2"/>
    <p:sldId id="257" r:id="rId3"/>
    <p:sldId id="258" r:id="rId4"/>
    <p:sldId id="259" r:id="rId5"/>
    <p:sldId id="261" r:id="rId6"/>
    <p:sldId id="260"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2134" autoAdjust="0"/>
  </p:normalViewPr>
  <p:slideViewPr>
    <p:cSldViewPr snapToGrid="0">
      <p:cViewPr varScale="1">
        <p:scale>
          <a:sx n="34" d="100"/>
          <a:sy n="34" d="100"/>
        </p:scale>
        <p:origin x="20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gif>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B1970E-D367-4006-A7B1-BBE0D403F596}" type="datetimeFigureOut">
              <a:rPr lang="en-US" smtClean="0"/>
              <a:t>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1CB5DB-B78B-4F53-922E-800B235B0AE6}" type="slidenum">
              <a:rPr lang="en-US" smtClean="0"/>
              <a:t>‹#›</a:t>
            </a:fld>
            <a:endParaRPr lang="en-US"/>
          </a:p>
        </p:txBody>
      </p:sp>
    </p:spTree>
    <p:extLst>
      <p:ext uri="{BB962C8B-B14F-4D97-AF65-F5344CB8AC3E}">
        <p14:creationId xmlns:p14="http://schemas.microsoft.com/office/powerpoint/2010/main" val="75350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the team (10seconds)</a:t>
            </a:r>
          </a:p>
          <a:p>
            <a:endParaRPr lang="en-US" dirty="0"/>
          </a:p>
          <a:p>
            <a:r>
              <a:rPr lang="en-US" dirty="0"/>
              <a:t>Problem</a:t>
            </a:r>
          </a:p>
          <a:p>
            <a:r>
              <a:rPr lang="en-US" dirty="0"/>
              <a:t>More everyday people are gaining interest in investing in financial products such as stocks, cryptocurrency, and foreign currency exchange. However, until now, if one wanted to get real-time information of current prices of stock, cryptocurrency, or forex, they would have to go to three different platforms. As the lines continue to blur between these various forms of investment, investors need a one stop shop to get all their information. </a:t>
            </a:r>
          </a:p>
          <a:p>
            <a:endParaRPr lang="en-US" dirty="0"/>
          </a:p>
          <a:p>
            <a:r>
              <a:rPr lang="en-US" dirty="0"/>
              <a:t>Solution</a:t>
            </a:r>
          </a:p>
          <a:p>
            <a:r>
              <a:rPr lang="en-US" dirty="0"/>
              <a:t>Tradify.io is a financial services tool that allows users to quickly search current stock, crypto, and Forex prices in one place giving them the power to stay on top of all their investment opportunities in one place! Tradify is mobile-responsive therefore users have quick access from right from their mobile device anytime they want it. </a:t>
            </a:r>
          </a:p>
          <a:p>
            <a:endParaRPr lang="en-US" dirty="0"/>
          </a:p>
          <a:p>
            <a:r>
              <a:rPr lang="en-US" dirty="0"/>
              <a:t>Ask</a:t>
            </a:r>
          </a:p>
          <a:p>
            <a:r>
              <a:rPr lang="en-US" dirty="0"/>
              <a:t>After this presentation we invite you to give our platform a shot to be a key part of your investment decision making. </a:t>
            </a:r>
          </a:p>
        </p:txBody>
      </p:sp>
      <p:sp>
        <p:nvSpPr>
          <p:cNvPr id="4" name="Slide Number Placeholder 3"/>
          <p:cNvSpPr>
            <a:spLocks noGrp="1"/>
          </p:cNvSpPr>
          <p:nvPr>
            <p:ph type="sldNum" sz="quarter" idx="5"/>
          </p:nvPr>
        </p:nvSpPr>
        <p:spPr/>
        <p:txBody>
          <a:bodyPr/>
          <a:lstStyle/>
          <a:p>
            <a:fld id="{F01CB5DB-B78B-4F53-922E-800B235B0AE6}" type="slidenum">
              <a:rPr lang="en-US" smtClean="0"/>
              <a:t>2</a:t>
            </a:fld>
            <a:endParaRPr lang="en-US"/>
          </a:p>
        </p:txBody>
      </p:sp>
    </p:spTree>
    <p:extLst>
      <p:ext uri="{BB962C8B-B14F-4D97-AF65-F5344CB8AC3E}">
        <p14:creationId xmlns:p14="http://schemas.microsoft.com/office/powerpoint/2010/main" val="680239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E6AB384-4BED-4ACF-B7D8-53366E0D7544}" type="datetimeFigureOut">
              <a:rPr lang="en-US" smtClean="0"/>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5591A-8860-4E48-A329-FD3DE54EFA7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567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6AB384-4BED-4ACF-B7D8-53366E0D7544}" type="datetimeFigureOut">
              <a:rPr lang="en-US" smtClean="0"/>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3079722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1356740"/>
            <a:ext cx="2628900" cy="48154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1228724"/>
            <a:ext cx="7734300" cy="4943475"/>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6AB384-4BED-4ACF-B7D8-53366E0D7544}" type="datetimeFigureOut">
              <a:rPr lang="en-US" smtClean="0"/>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505667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362751" y="6478118"/>
            <a:ext cx="2472271" cy="365125"/>
          </a:xfrm>
        </p:spPr>
        <p:txBody>
          <a:bodyPr/>
          <a:lstStyle/>
          <a:p>
            <a:fld id="{2E6AB384-4BED-4ACF-B7D8-53366E0D7544}" type="datetimeFigureOut">
              <a:rPr lang="en-US" smtClean="0"/>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78955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6AB384-4BED-4ACF-B7D8-53366E0D7544}" type="datetimeFigureOut">
              <a:rPr lang="en-US" smtClean="0"/>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5591A-8860-4E48-A329-FD3DE54EFA7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15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25851"/>
            <a:ext cx="10058400" cy="608747"/>
          </a:xfrm>
        </p:spPr>
        <p:txBody>
          <a:bodyPr/>
          <a:lstStyle/>
          <a:p>
            <a:r>
              <a:rPr lang="en-US" dirty="0"/>
              <a:t>Click to edit Master title style</a:t>
            </a:r>
          </a:p>
        </p:txBody>
      </p:sp>
      <p:sp>
        <p:nvSpPr>
          <p:cNvPr id="3" name="Content Placeholder 2"/>
          <p:cNvSpPr>
            <a:spLocks noGrp="1"/>
          </p:cNvSpPr>
          <p:nvPr>
            <p:ph sz="half" idx="1"/>
          </p:nvPr>
        </p:nvSpPr>
        <p:spPr>
          <a:xfrm>
            <a:off x="1097278"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406996" y="6492875"/>
            <a:ext cx="2472271" cy="365125"/>
          </a:xfrm>
        </p:spPr>
        <p:txBody>
          <a:bodyPr/>
          <a:lstStyle/>
          <a:p>
            <a:fld id="{2E6AB384-4BED-4ACF-B7D8-53366E0D7544}" type="datetimeFigureOut">
              <a:rPr lang="en-US" smtClean="0"/>
              <a:t>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692761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610863"/>
          </a:xfrm>
        </p:spPr>
        <p:txBody>
          <a:bodyPr/>
          <a:lstStyle/>
          <a:p>
            <a:r>
              <a:rPr lang="en-US" dirty="0"/>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421744" y="6459785"/>
            <a:ext cx="2472271" cy="365125"/>
          </a:xfrm>
        </p:spPr>
        <p:txBody>
          <a:bodyPr/>
          <a:lstStyle/>
          <a:p>
            <a:fld id="{2E6AB384-4BED-4ACF-B7D8-53366E0D7544}" type="datetimeFigureOut">
              <a:rPr lang="en-US" smtClean="0"/>
              <a:t>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2351091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E6AB384-4BED-4ACF-B7D8-53366E0D7544}" type="datetimeFigureOut">
              <a:rPr lang="en-US" smtClean="0"/>
              <a:t>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2418015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E6AB384-4BED-4ACF-B7D8-53366E0D7544}" type="datetimeFigureOut">
              <a:rPr lang="en-US" smtClean="0"/>
              <a:t>2/9/2021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E55591A-8860-4E48-A329-FD3DE54EFA77}" type="slidenum">
              <a:rPr lang="en-US" smtClean="0"/>
              <a:t>‹#›</a:t>
            </a:fld>
            <a:endParaRPr lang="en-US"/>
          </a:p>
        </p:txBody>
      </p:sp>
    </p:spTree>
    <p:extLst>
      <p:ext uri="{BB962C8B-B14F-4D97-AF65-F5344CB8AC3E}">
        <p14:creationId xmlns:p14="http://schemas.microsoft.com/office/powerpoint/2010/main" val="754162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1" y="0"/>
            <a:ext cx="3084022"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82558" y="0"/>
            <a:ext cx="64008" cy="640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2303253" cy="2286000"/>
          </a:xfrm>
        </p:spPr>
        <p:txBody>
          <a:bodyPr anchor="b">
            <a:normAutofit/>
          </a:bodyPr>
          <a:lstStyle>
            <a:lvl1pPr>
              <a:defRPr sz="3600" b="0">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3812875" y="1466850"/>
            <a:ext cx="7479965" cy="45224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0"/>
            <a:ext cx="2156604"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E6AB384-4BED-4ACF-B7D8-53366E0D7544}" type="datetimeFigureOut">
              <a:rPr lang="en-US" smtClean="0"/>
              <a:t>2/9/2021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E55591A-8860-4E48-A329-FD3DE54EFA77}" type="slidenum">
              <a:rPr lang="en-US" smtClean="0"/>
              <a:t>‹#›</a:t>
            </a:fld>
            <a:endParaRPr lang="en-US"/>
          </a:p>
        </p:txBody>
      </p:sp>
      <p:pic>
        <p:nvPicPr>
          <p:cNvPr id="10" name="Picture 9">
            <a:extLst>
              <a:ext uri="{FF2B5EF4-FFF2-40B4-BE49-F238E27FC236}">
                <a16:creationId xmlns:a16="http://schemas.microsoft.com/office/drawing/2014/main" id="{E6AF3102-E569-4FC0-B009-87CB0AAAA069}"/>
              </a:ext>
            </a:extLst>
          </p:cNvPr>
          <p:cNvPicPr>
            <a:picLocks noChangeAspect="1"/>
          </p:cNvPicPr>
          <p:nvPr userDrawn="1"/>
        </p:nvPicPr>
        <p:blipFill>
          <a:blip r:embed="rId2"/>
          <a:stretch>
            <a:fillRect/>
          </a:stretch>
        </p:blipFill>
        <p:spPr>
          <a:xfrm>
            <a:off x="3155192" y="432972"/>
            <a:ext cx="9031580" cy="798645"/>
          </a:xfrm>
          <a:prstGeom prst="rect">
            <a:avLst/>
          </a:prstGeom>
        </p:spPr>
      </p:pic>
    </p:spTree>
    <p:extLst>
      <p:ext uri="{BB962C8B-B14F-4D97-AF65-F5344CB8AC3E}">
        <p14:creationId xmlns:p14="http://schemas.microsoft.com/office/powerpoint/2010/main" val="3882822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4817745"/>
            <a:ext cx="10113645" cy="822960"/>
          </a:xfrm>
        </p:spPr>
        <p:txBody>
          <a:bodyPr tIns="0" bIns="0" anchor="b">
            <a:noAutofit/>
          </a:bodyPr>
          <a:lstStyle>
            <a:lvl1pPr>
              <a:defRPr sz="36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465990" y="6459785"/>
            <a:ext cx="2472271" cy="365125"/>
          </a:xfrm>
        </p:spPr>
        <p:txBody>
          <a:bodyPr/>
          <a:lstStyle>
            <a:lvl1pPr>
              <a:defRPr>
                <a:solidFill>
                  <a:schemeClr val="tx2"/>
                </a:solidFill>
              </a:defRPr>
            </a:lvl1pPr>
          </a:lstStyle>
          <a:p>
            <a:fld id="{2E6AB384-4BED-4ACF-B7D8-53366E0D7544}" type="datetimeFigureOut">
              <a:rPr lang="en-US" smtClean="0"/>
              <a:t>2/9/2021</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E55591A-8860-4E48-A329-FD3DE54EFA77}" type="slidenum">
              <a:rPr lang="en-US" smtClean="0"/>
              <a:t>‹#›</a:t>
            </a:fld>
            <a:endParaRPr lang="en-US"/>
          </a:p>
        </p:txBody>
      </p:sp>
    </p:spTree>
    <p:extLst>
      <p:ext uri="{BB962C8B-B14F-4D97-AF65-F5344CB8AC3E}">
        <p14:creationId xmlns:p14="http://schemas.microsoft.com/office/powerpoint/2010/main" val="2150091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60351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560121"/>
            <a:ext cx="10058400" cy="4308973"/>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E6AB384-4BED-4ACF-B7D8-53366E0D7544}" type="datetimeFigureOut">
              <a:rPr lang="en-US" smtClean="0"/>
              <a:t>2/9/2021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E55591A-8860-4E48-A329-FD3DE54EFA77}" type="slidenum">
              <a:rPr lang="en-US" smtClean="0"/>
              <a:t>‹#›</a:t>
            </a:fld>
            <a:endParaRPr lang="en-US"/>
          </a:p>
        </p:txBody>
      </p:sp>
      <p:cxnSp>
        <p:nvCxnSpPr>
          <p:cNvPr id="10" name="Straight Connector 9"/>
          <p:cNvCxnSpPr/>
          <p:nvPr/>
        </p:nvCxnSpPr>
        <p:spPr>
          <a:xfrm>
            <a:off x="1112520" y="890120"/>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57C4DAAE-A22C-4656-AC58-3502B3925527}"/>
              </a:ext>
            </a:extLst>
          </p:cNvPr>
          <p:cNvPicPr>
            <a:picLocks noChangeAspect="1"/>
          </p:cNvPicPr>
          <p:nvPr userDrawn="1"/>
        </p:nvPicPr>
        <p:blipFill>
          <a:blip r:embed="rId13"/>
          <a:stretch>
            <a:fillRect/>
          </a:stretch>
        </p:blipFill>
        <p:spPr>
          <a:xfrm>
            <a:off x="0" y="6414168"/>
            <a:ext cx="1312025" cy="443831"/>
          </a:xfrm>
          <a:prstGeom prst="rect">
            <a:avLst/>
          </a:prstGeom>
        </p:spPr>
      </p:pic>
    </p:spTree>
    <p:extLst>
      <p:ext uri="{BB962C8B-B14F-4D97-AF65-F5344CB8AC3E}">
        <p14:creationId xmlns:p14="http://schemas.microsoft.com/office/powerpoint/2010/main" val="1308786823"/>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85000"/>
        </a:lnSpc>
        <a:spcBef>
          <a:spcPct val="0"/>
        </a:spcBef>
        <a:buNone/>
        <a:defRPr sz="3600" kern="1200" spc="-50" baseline="0">
          <a:solidFill>
            <a:schemeClr val="tx1">
              <a:lumMod val="75000"/>
              <a:lumOff val="25000"/>
            </a:schemeClr>
          </a:solidFill>
          <a:latin typeface="Trebuchet MS" panose="020B0603020202020204" pitchFamily="34" charset="0"/>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xander-deanna/project-1-group-7" TargetMode="External"/><Relationship Id="rId2" Type="http://schemas.openxmlformats.org/officeDocument/2006/relationships/hyperlink" Target="https://xander-deanna.github.io/project-1-group-7/index.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190A-EAC2-4137-B681-30F3C48B2DB7}"/>
              </a:ext>
            </a:extLst>
          </p:cNvPr>
          <p:cNvSpPr>
            <a:spLocks noGrp="1"/>
          </p:cNvSpPr>
          <p:nvPr>
            <p:ph type="ctrTitle"/>
          </p:nvPr>
        </p:nvSpPr>
        <p:spPr/>
        <p:txBody>
          <a:bodyPr/>
          <a:lstStyle/>
          <a:p>
            <a:r>
              <a:rPr lang="en-US" dirty="0"/>
              <a:t>Project Title</a:t>
            </a:r>
          </a:p>
        </p:txBody>
      </p:sp>
      <p:sp>
        <p:nvSpPr>
          <p:cNvPr id="5" name="TextBox 4">
            <a:extLst>
              <a:ext uri="{FF2B5EF4-FFF2-40B4-BE49-F238E27FC236}">
                <a16:creationId xmlns:a16="http://schemas.microsoft.com/office/drawing/2014/main" id="{4E393440-1C6F-4BF8-BCDE-3100B7944ED9}"/>
              </a:ext>
            </a:extLst>
          </p:cNvPr>
          <p:cNvSpPr txBox="1"/>
          <p:nvPr/>
        </p:nvSpPr>
        <p:spPr>
          <a:xfrm>
            <a:off x="3048000" y="3246511"/>
            <a:ext cx="6096000" cy="369332"/>
          </a:xfrm>
          <a:prstGeom prst="rect">
            <a:avLst/>
          </a:prstGeom>
          <a:noFill/>
        </p:spPr>
        <p:txBody>
          <a:bodyPr wrap="square">
            <a:spAutoFit/>
          </a:bodyPr>
          <a:lstStyle/>
          <a:p>
            <a:r>
              <a:rPr lang="en-US" b="0" dirty="0">
                <a:effectLst/>
              </a:rPr>
              <a:t> </a:t>
            </a:r>
            <a:endParaRPr lang="en-US" dirty="0"/>
          </a:p>
        </p:txBody>
      </p:sp>
      <p:pic>
        <p:nvPicPr>
          <p:cNvPr id="9" name="Picture 8">
            <a:extLst>
              <a:ext uri="{FF2B5EF4-FFF2-40B4-BE49-F238E27FC236}">
                <a16:creationId xmlns:a16="http://schemas.microsoft.com/office/drawing/2014/main" id="{9051FC5C-01C0-42C1-9197-78E87940C3D8}"/>
              </a:ext>
            </a:extLst>
          </p:cNvPr>
          <p:cNvPicPr>
            <a:picLocks noChangeAspect="1"/>
          </p:cNvPicPr>
          <p:nvPr/>
        </p:nvPicPr>
        <p:blipFill>
          <a:blip r:embed="rId2"/>
          <a:stretch>
            <a:fillRect/>
          </a:stretch>
        </p:blipFill>
        <p:spPr>
          <a:xfrm>
            <a:off x="0" y="1366851"/>
            <a:ext cx="12192000" cy="4124297"/>
          </a:xfrm>
          <a:prstGeom prst="rect">
            <a:avLst/>
          </a:prstGeom>
        </p:spPr>
      </p:pic>
    </p:spTree>
    <p:extLst>
      <p:ext uri="{BB962C8B-B14F-4D97-AF65-F5344CB8AC3E}">
        <p14:creationId xmlns:p14="http://schemas.microsoft.com/office/powerpoint/2010/main" val="2605142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C1DA5-CF8B-4587-AD9D-2B42B433BAC7}"/>
              </a:ext>
            </a:extLst>
          </p:cNvPr>
          <p:cNvSpPr>
            <a:spLocks noGrp="1"/>
          </p:cNvSpPr>
          <p:nvPr>
            <p:ph type="title"/>
          </p:nvPr>
        </p:nvSpPr>
        <p:spPr>
          <a:xfrm>
            <a:off x="277792" y="576997"/>
            <a:ext cx="2534419" cy="2623403"/>
          </a:xfrm>
        </p:spPr>
        <p:txBody>
          <a:bodyPr anchor="t">
            <a:normAutofit/>
          </a:bodyPr>
          <a:lstStyle/>
          <a:p>
            <a:r>
              <a:rPr lang="en-US" sz="4800" dirty="0">
                <a:effectLst>
                  <a:outerShdw blurRad="38100" dist="38100" dir="2700000" algn="tl">
                    <a:srgbClr val="000000">
                      <a:alpha val="43137"/>
                    </a:srgbClr>
                  </a:outerShdw>
                </a:effectLst>
              </a:rPr>
              <a:t>Elevator Pitch</a:t>
            </a:r>
          </a:p>
        </p:txBody>
      </p:sp>
      <p:sp>
        <p:nvSpPr>
          <p:cNvPr id="5" name="Text Placeholder 4">
            <a:extLst>
              <a:ext uri="{FF2B5EF4-FFF2-40B4-BE49-F238E27FC236}">
                <a16:creationId xmlns:a16="http://schemas.microsoft.com/office/drawing/2014/main" id="{B09B5BAD-CEB0-43AB-BD23-B72EF79443C1}"/>
              </a:ext>
            </a:extLst>
          </p:cNvPr>
          <p:cNvSpPr>
            <a:spLocks noGrp="1"/>
          </p:cNvSpPr>
          <p:nvPr>
            <p:ph type="body" sz="half" idx="2"/>
          </p:nvPr>
        </p:nvSpPr>
        <p:spPr>
          <a:xfrm>
            <a:off x="113633" y="3477174"/>
            <a:ext cx="2862735" cy="1571741"/>
          </a:xfrm>
        </p:spPr>
        <p:txBody>
          <a:bodyPr>
            <a:normAutofit/>
          </a:bodyPr>
          <a:lstStyle/>
          <a:p>
            <a:r>
              <a:rPr lang="en-US" sz="1600" dirty="0">
                <a:effectLst>
                  <a:outerShdw blurRad="38100" dist="38100" dir="2700000" algn="tl">
                    <a:srgbClr val="000000">
                      <a:alpha val="43137"/>
                    </a:srgbClr>
                  </a:outerShdw>
                </a:effectLst>
                <a:latin typeface="Trebuchet MS" panose="020B0603020202020204" pitchFamily="34" charset="0"/>
              </a:rPr>
              <a:t>Bringing together traditional and future financial markets</a:t>
            </a:r>
          </a:p>
        </p:txBody>
      </p:sp>
      <p:pic>
        <p:nvPicPr>
          <p:cNvPr id="9" name="Picture 8">
            <a:extLst>
              <a:ext uri="{FF2B5EF4-FFF2-40B4-BE49-F238E27FC236}">
                <a16:creationId xmlns:a16="http://schemas.microsoft.com/office/drawing/2014/main" id="{B8513EE0-FCDB-46F3-AF52-BD70DE0F899A}"/>
              </a:ext>
            </a:extLst>
          </p:cNvPr>
          <p:cNvPicPr>
            <a:picLocks noChangeAspect="1"/>
          </p:cNvPicPr>
          <p:nvPr/>
        </p:nvPicPr>
        <p:blipFill rotWithShape="1">
          <a:blip r:embed="rId3"/>
          <a:srcRect l="9276" r="7119"/>
          <a:stretch/>
        </p:blipFill>
        <p:spPr>
          <a:xfrm>
            <a:off x="8808711" y="4001897"/>
            <a:ext cx="3269656" cy="2200495"/>
          </a:xfrm>
          <a:prstGeom prst="rect">
            <a:avLst/>
          </a:prstGeom>
        </p:spPr>
      </p:pic>
      <p:sp>
        <p:nvSpPr>
          <p:cNvPr id="8" name="TextBox 7">
            <a:extLst>
              <a:ext uri="{FF2B5EF4-FFF2-40B4-BE49-F238E27FC236}">
                <a16:creationId xmlns:a16="http://schemas.microsoft.com/office/drawing/2014/main" id="{2AFE656D-4401-4C81-87C6-C7C75095DECB}"/>
              </a:ext>
            </a:extLst>
          </p:cNvPr>
          <p:cNvSpPr txBox="1"/>
          <p:nvPr/>
        </p:nvSpPr>
        <p:spPr>
          <a:xfrm>
            <a:off x="3211274" y="231172"/>
            <a:ext cx="8546059" cy="4031873"/>
          </a:xfrm>
          <a:prstGeom prst="rect">
            <a:avLst/>
          </a:prstGeom>
          <a:noFill/>
        </p:spPr>
        <p:txBody>
          <a:bodyPr wrap="square">
            <a:spAutoFit/>
          </a:bodyPr>
          <a:lstStyle/>
          <a:p>
            <a:r>
              <a:rPr lang="en-US" sz="1600" dirty="0"/>
              <a:t>Problem</a:t>
            </a:r>
          </a:p>
          <a:p>
            <a:r>
              <a:rPr lang="en-US" sz="1600" dirty="0"/>
              <a:t>More everyday people are gaining interest in investing in financial products such as stocks, cryptocurrency, and foreign currency exchange. However, until now, if one wanted to get real-time information of current prices of stock, cryptocurrency, or forex, they would have to go to three different platforms. As the lines continue to blur between these various forms of investment, investors need a one stop shop to get all their information. </a:t>
            </a:r>
          </a:p>
          <a:p>
            <a:endParaRPr lang="en-US" sz="1600" dirty="0"/>
          </a:p>
          <a:p>
            <a:r>
              <a:rPr lang="en-US" sz="1600" dirty="0"/>
              <a:t>Solution</a:t>
            </a:r>
          </a:p>
          <a:p>
            <a:r>
              <a:rPr lang="en-US" sz="1600" dirty="0"/>
              <a:t>Tradify.io is a financial services tool that allows users to quickly search current stock, crypto, and Forex prices in one place giving them the power to stay on top of all their investment opportunities in one place! Tradify is mobile-responsive therefore users have quick access from right from their mobile device anytime they want it. </a:t>
            </a:r>
          </a:p>
          <a:p>
            <a:endParaRPr lang="en-US" sz="1600" dirty="0"/>
          </a:p>
          <a:p>
            <a:r>
              <a:rPr lang="en-US" sz="1600" dirty="0"/>
              <a:t>Ask</a:t>
            </a:r>
          </a:p>
          <a:p>
            <a:r>
              <a:rPr lang="en-US" sz="1600" dirty="0"/>
              <a:t>After this presentation we invite you to give our platform a shot to be a key part of your investment decision making. </a:t>
            </a:r>
          </a:p>
        </p:txBody>
      </p:sp>
    </p:spTree>
    <p:extLst>
      <p:ext uri="{BB962C8B-B14F-4D97-AF65-F5344CB8AC3E}">
        <p14:creationId xmlns:p14="http://schemas.microsoft.com/office/powerpoint/2010/main" val="1054202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B5B20-EB20-4EA1-9BF4-733E1D7B8528}"/>
              </a:ext>
            </a:extLst>
          </p:cNvPr>
          <p:cNvSpPr>
            <a:spLocks noGrp="1"/>
          </p:cNvSpPr>
          <p:nvPr>
            <p:ph type="title"/>
          </p:nvPr>
        </p:nvSpPr>
        <p:spPr/>
        <p:txBody>
          <a:bodyPr>
            <a:normAutofit/>
          </a:bodyPr>
          <a:lstStyle/>
          <a:p>
            <a:r>
              <a:rPr lang="en-US" dirty="0"/>
              <a:t>Concept</a:t>
            </a:r>
          </a:p>
        </p:txBody>
      </p:sp>
      <p:sp>
        <p:nvSpPr>
          <p:cNvPr id="3" name="Content Placeholder 2">
            <a:extLst>
              <a:ext uri="{FF2B5EF4-FFF2-40B4-BE49-F238E27FC236}">
                <a16:creationId xmlns:a16="http://schemas.microsoft.com/office/drawing/2014/main" id="{BAB977BA-1E84-42F4-B84C-07A99E30E0B1}"/>
              </a:ext>
            </a:extLst>
          </p:cNvPr>
          <p:cNvSpPr>
            <a:spLocks noGrp="1"/>
          </p:cNvSpPr>
          <p:nvPr>
            <p:ph idx="1"/>
          </p:nvPr>
        </p:nvSpPr>
        <p:spPr>
          <a:xfrm>
            <a:off x="1120429" y="3217139"/>
            <a:ext cx="6197857" cy="2917444"/>
          </a:xfrm>
        </p:spPr>
        <p:txBody>
          <a:bodyPr/>
          <a:lstStyle/>
          <a:p>
            <a:pPr marL="347663" indent="-347663">
              <a:buClr>
                <a:schemeClr val="tx1"/>
              </a:buClr>
              <a:buBlip>
                <a:blip r:embed="rId2"/>
              </a:buBlip>
            </a:pPr>
            <a:r>
              <a:rPr lang="en-US" dirty="0">
                <a:solidFill>
                  <a:schemeClr val="accent1"/>
                </a:solidFill>
              </a:rPr>
              <a:t>Cutting-edge investment tool for today’s Investors. </a:t>
            </a:r>
          </a:p>
          <a:p>
            <a:pPr marL="347663" indent="-347663">
              <a:buClr>
                <a:schemeClr val="tx1"/>
              </a:buClr>
              <a:buBlip>
                <a:blip r:embed="rId2"/>
              </a:buBlip>
            </a:pPr>
            <a:r>
              <a:rPr lang="en-US" dirty="0">
                <a:solidFill>
                  <a:schemeClr val="accent1"/>
                </a:solidFill>
              </a:rPr>
              <a:t>Investors search current prices for stocks, cryptocurrency, and foreign currency.</a:t>
            </a:r>
          </a:p>
          <a:p>
            <a:pPr marL="347663" indent="-347663">
              <a:buClr>
                <a:schemeClr val="tx1"/>
              </a:buClr>
              <a:buBlip>
                <a:blip r:embed="rId2"/>
              </a:buBlip>
            </a:pPr>
            <a:r>
              <a:rPr lang="en-US" dirty="0">
                <a:solidFill>
                  <a:schemeClr val="accent1"/>
                </a:solidFill>
              </a:rPr>
              <a:t>Favorite stocks/currencies can be saved as favorites for quick reference. </a:t>
            </a:r>
          </a:p>
          <a:p>
            <a:pPr marL="347663" indent="-347663">
              <a:buClr>
                <a:schemeClr val="tx1"/>
              </a:buClr>
              <a:buBlip>
                <a:blip r:embed="rId2"/>
              </a:buBlip>
            </a:pPr>
            <a:r>
              <a:rPr lang="en-US" dirty="0">
                <a:solidFill>
                  <a:schemeClr val="accent1"/>
                </a:solidFill>
              </a:rPr>
              <a:t>Featured stocks and currencies keep investors aware of potential new opportunities. </a:t>
            </a:r>
          </a:p>
        </p:txBody>
      </p:sp>
      <p:pic>
        <p:nvPicPr>
          <p:cNvPr id="8" name="Picture 7" descr="A picture containing text, monitor, electronics, black&#10;&#10;Description automatically generated">
            <a:extLst>
              <a:ext uri="{FF2B5EF4-FFF2-40B4-BE49-F238E27FC236}">
                <a16:creationId xmlns:a16="http://schemas.microsoft.com/office/drawing/2014/main" id="{F550E6A0-18D2-4FDB-A5CD-1FCA43EEEB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092" y="2317324"/>
            <a:ext cx="3134423" cy="3808815"/>
          </a:xfrm>
          <a:prstGeom prst="rect">
            <a:avLst/>
          </a:prstGeom>
        </p:spPr>
      </p:pic>
      <p:sp>
        <p:nvSpPr>
          <p:cNvPr id="9" name="Content Placeholder 2">
            <a:extLst>
              <a:ext uri="{FF2B5EF4-FFF2-40B4-BE49-F238E27FC236}">
                <a16:creationId xmlns:a16="http://schemas.microsoft.com/office/drawing/2014/main" id="{A3DDBFA1-C46C-4706-98ED-A21A8DF22436}"/>
              </a:ext>
            </a:extLst>
          </p:cNvPr>
          <p:cNvSpPr txBox="1">
            <a:spLocks/>
          </p:cNvSpPr>
          <p:nvPr/>
        </p:nvSpPr>
        <p:spPr>
          <a:xfrm>
            <a:off x="1097280" y="1046196"/>
            <a:ext cx="10058399" cy="692552"/>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n-US" sz="1600" dirty="0">
                <a:solidFill>
                  <a:schemeClr val="accent1"/>
                </a:solidFill>
              </a:rPr>
              <a:t>Motivated by the recent financial revolution happening in American financial markets we wanted to develop a tool that empowers investors of all types, levels, and interest.  </a:t>
            </a:r>
          </a:p>
        </p:txBody>
      </p:sp>
      <p:sp>
        <p:nvSpPr>
          <p:cNvPr id="11" name="TextBox 10">
            <a:extLst>
              <a:ext uri="{FF2B5EF4-FFF2-40B4-BE49-F238E27FC236}">
                <a16:creationId xmlns:a16="http://schemas.microsoft.com/office/drawing/2014/main" id="{53EBAFA2-9205-4C1D-AA6F-03BEBD2F306D}"/>
              </a:ext>
            </a:extLst>
          </p:cNvPr>
          <p:cNvSpPr txBox="1"/>
          <p:nvPr/>
        </p:nvSpPr>
        <p:spPr>
          <a:xfrm>
            <a:off x="1019346" y="1624772"/>
            <a:ext cx="8035145" cy="830997"/>
          </a:xfrm>
          <a:prstGeom prst="rect">
            <a:avLst/>
          </a:prstGeom>
          <a:noFill/>
        </p:spPr>
        <p:txBody>
          <a:bodyPr wrap="square">
            <a:spAutoFit/>
          </a:bodyPr>
          <a:lstStyle/>
          <a:p>
            <a:pPr>
              <a:buClr>
                <a:schemeClr val="tx1"/>
              </a:buClr>
            </a:pPr>
            <a:r>
              <a:rPr lang="en-US" sz="1600" i="1" dirty="0">
                <a:solidFill>
                  <a:schemeClr val="accent1"/>
                </a:solidFill>
              </a:rPr>
              <a:t>With Tradify, savvy investors who want to take advantage of all types of investments, can access our platform to get up to the minute pricing data and insight in  three financial markets in one tool, instead of having to use a separate tool for each. </a:t>
            </a:r>
          </a:p>
        </p:txBody>
      </p:sp>
      <p:sp>
        <p:nvSpPr>
          <p:cNvPr id="12" name="Content Placeholder 2">
            <a:extLst>
              <a:ext uri="{FF2B5EF4-FFF2-40B4-BE49-F238E27FC236}">
                <a16:creationId xmlns:a16="http://schemas.microsoft.com/office/drawing/2014/main" id="{47D2EC92-38D1-4949-A9E9-D8D6E4F32D3C}"/>
              </a:ext>
            </a:extLst>
          </p:cNvPr>
          <p:cNvSpPr txBox="1">
            <a:spLocks/>
          </p:cNvSpPr>
          <p:nvPr/>
        </p:nvSpPr>
        <p:spPr>
          <a:xfrm>
            <a:off x="1120429" y="2888899"/>
            <a:ext cx="1973096" cy="328977"/>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n-US" sz="1600" dirty="0">
                <a:solidFill>
                  <a:schemeClr val="tx1"/>
                </a:solidFill>
              </a:rPr>
              <a:t>Our platform offers:</a:t>
            </a:r>
          </a:p>
        </p:txBody>
      </p:sp>
    </p:spTree>
    <p:extLst>
      <p:ext uri="{BB962C8B-B14F-4D97-AF65-F5344CB8AC3E}">
        <p14:creationId xmlns:p14="http://schemas.microsoft.com/office/powerpoint/2010/main" val="2386049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30322-59FC-40F4-A860-027CD72F95E7}"/>
              </a:ext>
            </a:extLst>
          </p:cNvPr>
          <p:cNvSpPr>
            <a:spLocks noGrp="1"/>
          </p:cNvSpPr>
          <p:nvPr>
            <p:ph type="title"/>
          </p:nvPr>
        </p:nvSpPr>
        <p:spPr/>
        <p:txBody>
          <a:bodyPr>
            <a:normAutofit/>
          </a:bodyPr>
          <a:lstStyle/>
          <a:p>
            <a:r>
              <a:rPr lang="en-US" dirty="0">
                <a:latin typeface="Trebuchet MS" panose="020B0603020202020204" pitchFamily="34" charset="0"/>
              </a:rPr>
              <a:t>Process</a:t>
            </a:r>
          </a:p>
        </p:txBody>
      </p:sp>
      <p:sp>
        <p:nvSpPr>
          <p:cNvPr id="6" name="Text Placeholder 5">
            <a:extLst>
              <a:ext uri="{FF2B5EF4-FFF2-40B4-BE49-F238E27FC236}">
                <a16:creationId xmlns:a16="http://schemas.microsoft.com/office/drawing/2014/main" id="{5B34D7B9-479A-4334-A206-28E6A9DF599F}"/>
              </a:ext>
            </a:extLst>
          </p:cNvPr>
          <p:cNvSpPr>
            <a:spLocks noGrp="1"/>
          </p:cNvSpPr>
          <p:nvPr>
            <p:ph type="body" idx="1"/>
          </p:nvPr>
        </p:nvSpPr>
        <p:spPr>
          <a:xfrm>
            <a:off x="576334" y="1064388"/>
            <a:ext cx="3430475" cy="511720"/>
          </a:xfrm>
        </p:spPr>
        <p:txBody>
          <a:bodyPr>
            <a:normAutofit/>
          </a:bodyPr>
          <a:lstStyle/>
          <a:p>
            <a:pPr algn="ctr"/>
            <a:r>
              <a:rPr lang="en-US" sz="1800" dirty="0">
                <a:solidFill>
                  <a:schemeClr val="tx1"/>
                </a:solidFill>
                <a:effectLst>
                  <a:outerShdw blurRad="38100" dist="38100" dir="2700000" algn="tl">
                    <a:srgbClr val="000000">
                      <a:alpha val="43137"/>
                    </a:srgbClr>
                  </a:outerShdw>
                </a:effectLst>
              </a:rPr>
              <a:t>technology</a:t>
            </a:r>
          </a:p>
        </p:txBody>
      </p:sp>
      <p:sp>
        <p:nvSpPr>
          <p:cNvPr id="3" name="Content Placeholder 2">
            <a:extLst>
              <a:ext uri="{FF2B5EF4-FFF2-40B4-BE49-F238E27FC236}">
                <a16:creationId xmlns:a16="http://schemas.microsoft.com/office/drawing/2014/main" id="{AFF06564-8F2B-4B6B-8DBF-120DA6BB1707}"/>
              </a:ext>
            </a:extLst>
          </p:cNvPr>
          <p:cNvSpPr>
            <a:spLocks noGrp="1"/>
          </p:cNvSpPr>
          <p:nvPr>
            <p:ph sz="half" idx="2"/>
          </p:nvPr>
        </p:nvSpPr>
        <p:spPr>
          <a:xfrm>
            <a:off x="576334" y="1576109"/>
            <a:ext cx="3430475" cy="2728602"/>
          </a:xfrm>
        </p:spPr>
        <p:txBody>
          <a:bodyPr vert="horz" lIns="0" tIns="45720" rIns="0" bIns="45720" rtlCol="0">
            <a:noAutofit/>
          </a:bodyPr>
          <a:lstStyle/>
          <a:p>
            <a:pPr marL="347663" indent="-347663">
              <a:buClr>
                <a:schemeClr val="tx1"/>
              </a:buClr>
              <a:buSzPct val="150000"/>
              <a:buBlip>
                <a:blip r:embed="rId2"/>
              </a:buBlip>
            </a:pPr>
            <a:r>
              <a:rPr lang="en-US" sz="1600" dirty="0">
                <a:solidFill>
                  <a:schemeClr val="accent1"/>
                </a:solidFill>
              </a:rPr>
              <a:t>Coinbase© API (Crypto and Forex)</a:t>
            </a:r>
          </a:p>
          <a:p>
            <a:pPr marL="347663" indent="-347663">
              <a:buClr>
                <a:schemeClr val="tx1"/>
              </a:buClr>
              <a:buSzPct val="150000"/>
              <a:buBlip>
                <a:blip r:embed="rId2"/>
              </a:buBlip>
            </a:pPr>
            <a:r>
              <a:rPr lang="en-US" sz="1600" dirty="0">
                <a:solidFill>
                  <a:schemeClr val="accent1"/>
                </a:solidFill>
              </a:rPr>
              <a:t>Alpha Vantage© API (stocks)  </a:t>
            </a:r>
          </a:p>
          <a:p>
            <a:pPr marL="347663" indent="-347663">
              <a:buClr>
                <a:schemeClr val="tx1"/>
              </a:buClr>
              <a:buSzPct val="150000"/>
              <a:buBlip>
                <a:blip r:embed="rId2"/>
              </a:buBlip>
            </a:pPr>
            <a:r>
              <a:rPr lang="en-US" sz="1600" dirty="0">
                <a:solidFill>
                  <a:schemeClr val="accent1"/>
                </a:solidFill>
              </a:rPr>
              <a:t>Foundation© (CSS)</a:t>
            </a:r>
          </a:p>
          <a:p>
            <a:pPr marL="0" indent="0">
              <a:buClr>
                <a:schemeClr val="tx1"/>
              </a:buClr>
              <a:buSzPct val="150000"/>
              <a:buNone/>
            </a:pPr>
            <a:endParaRPr lang="en-US" sz="1600" dirty="0">
              <a:solidFill>
                <a:schemeClr val="accent1"/>
              </a:solidFill>
            </a:endParaRPr>
          </a:p>
          <a:p>
            <a:pPr marL="0" indent="0">
              <a:buClr>
                <a:schemeClr val="tx1"/>
              </a:buClr>
              <a:buNone/>
            </a:pPr>
            <a:r>
              <a:rPr lang="en-US" sz="1600" dirty="0">
                <a:solidFill>
                  <a:schemeClr val="accent1"/>
                </a:solidFill>
              </a:rPr>
              <a:t> </a:t>
            </a:r>
          </a:p>
          <a:p>
            <a:pPr marL="347663" indent="-347663">
              <a:buClr>
                <a:schemeClr val="tx1"/>
              </a:buClr>
              <a:buSzPct val="150000"/>
              <a:buBlip>
                <a:blip r:embed="rId2"/>
              </a:buBlip>
            </a:pPr>
            <a:endParaRPr lang="en-US" sz="1600" dirty="0">
              <a:solidFill>
                <a:schemeClr val="accent1"/>
              </a:solidFill>
            </a:endParaRPr>
          </a:p>
        </p:txBody>
      </p:sp>
      <p:sp>
        <p:nvSpPr>
          <p:cNvPr id="10" name="Text Placeholder 9">
            <a:extLst>
              <a:ext uri="{FF2B5EF4-FFF2-40B4-BE49-F238E27FC236}">
                <a16:creationId xmlns:a16="http://schemas.microsoft.com/office/drawing/2014/main" id="{516389AA-2643-4214-BB64-72A45D3A202F}"/>
              </a:ext>
            </a:extLst>
          </p:cNvPr>
          <p:cNvSpPr>
            <a:spLocks noGrp="1"/>
          </p:cNvSpPr>
          <p:nvPr>
            <p:ph type="body" sz="quarter" idx="3"/>
          </p:nvPr>
        </p:nvSpPr>
        <p:spPr>
          <a:xfrm>
            <a:off x="4454947" y="1064388"/>
            <a:ext cx="3430475" cy="511720"/>
          </a:xfrm>
          <a:ln>
            <a:noFill/>
          </a:ln>
        </p:spPr>
        <p:txBody>
          <a:bodyPr>
            <a:normAutofit/>
          </a:bodyPr>
          <a:lstStyle/>
          <a:p>
            <a:pPr algn="ctr"/>
            <a:r>
              <a:rPr lang="en-US" sz="1800" dirty="0">
                <a:solidFill>
                  <a:schemeClr val="tx1"/>
                </a:solidFill>
                <a:effectLst>
                  <a:outerShdw blurRad="38100" dist="38100" dir="2700000" algn="tl">
                    <a:srgbClr val="000000">
                      <a:alpha val="43137"/>
                    </a:srgbClr>
                  </a:outerShdw>
                </a:effectLst>
              </a:rPr>
              <a:t>challenges</a:t>
            </a:r>
          </a:p>
        </p:txBody>
      </p:sp>
      <p:sp>
        <p:nvSpPr>
          <p:cNvPr id="11" name="Content Placeholder 10">
            <a:extLst>
              <a:ext uri="{FF2B5EF4-FFF2-40B4-BE49-F238E27FC236}">
                <a16:creationId xmlns:a16="http://schemas.microsoft.com/office/drawing/2014/main" id="{7F8D0343-B0F3-4121-89B7-FAA55AD5C60F}"/>
              </a:ext>
            </a:extLst>
          </p:cNvPr>
          <p:cNvSpPr>
            <a:spLocks noGrp="1"/>
          </p:cNvSpPr>
          <p:nvPr>
            <p:ph sz="quarter" idx="4"/>
          </p:nvPr>
        </p:nvSpPr>
        <p:spPr>
          <a:xfrm>
            <a:off x="4454947" y="1576113"/>
            <a:ext cx="3430475" cy="2728601"/>
          </a:xfrm>
          <a:ln>
            <a:noFill/>
          </a:ln>
        </p:spPr>
        <p:txBody>
          <a:bodyPr>
            <a:normAutofit/>
          </a:bodyPr>
          <a:lstStyle/>
          <a:p>
            <a:pPr marL="347663" indent="-347663">
              <a:buClr>
                <a:schemeClr val="tx1"/>
              </a:buClr>
              <a:buSzPct val="150000"/>
              <a:buBlip>
                <a:blip r:embed="rId2"/>
              </a:buBlip>
            </a:pPr>
            <a:r>
              <a:rPr lang="en-US" sz="1600" dirty="0">
                <a:solidFill>
                  <a:schemeClr val="accent1"/>
                </a:solidFill>
              </a:rPr>
              <a:t>Finding a free API for stocks that allowed our site to be deployed from any browser.</a:t>
            </a:r>
          </a:p>
          <a:p>
            <a:pPr marL="347663" indent="-347663">
              <a:buClr>
                <a:schemeClr val="tx1"/>
              </a:buClr>
              <a:buSzPct val="150000"/>
              <a:buBlip>
                <a:blip r:embed="rId2"/>
              </a:buBlip>
            </a:pPr>
            <a:r>
              <a:rPr lang="en-US" sz="1600" dirty="0">
                <a:solidFill>
                  <a:schemeClr val="accent1"/>
                </a:solidFill>
              </a:rPr>
              <a:t>Alpha Vantage met the deployment need but limits the number of fetch calls to 5 per minute.</a:t>
            </a:r>
          </a:p>
          <a:p>
            <a:pPr marL="347663" indent="-347663">
              <a:buClr>
                <a:schemeClr val="tx1"/>
              </a:buClr>
              <a:buSzPct val="150000"/>
              <a:buBlip>
                <a:blip r:embed="rId2"/>
              </a:buBlip>
            </a:pPr>
            <a:r>
              <a:rPr lang="en-US" sz="1600" dirty="0">
                <a:solidFill>
                  <a:schemeClr val="accent1"/>
                </a:solidFill>
              </a:rPr>
              <a:t>Coinbase market exchange rate data is limited, requiring the user to enter specific symbols to successfully execute a search.</a:t>
            </a:r>
            <a:endParaRPr lang="en-US" sz="1600" dirty="0"/>
          </a:p>
        </p:txBody>
      </p:sp>
      <p:pic>
        <p:nvPicPr>
          <p:cNvPr id="8" name="Picture 7">
            <a:extLst>
              <a:ext uri="{FF2B5EF4-FFF2-40B4-BE49-F238E27FC236}">
                <a16:creationId xmlns:a16="http://schemas.microsoft.com/office/drawing/2014/main" id="{B69D3CE2-DB01-4860-B943-9A416A939911}"/>
              </a:ext>
            </a:extLst>
          </p:cNvPr>
          <p:cNvPicPr>
            <a:picLocks noChangeAspect="1"/>
          </p:cNvPicPr>
          <p:nvPr/>
        </p:nvPicPr>
        <p:blipFill rotWithShape="1">
          <a:blip r:embed="rId3"/>
          <a:srcRect l="8297" t="28895" r="73227" b="23146"/>
          <a:stretch/>
        </p:blipFill>
        <p:spPr>
          <a:xfrm>
            <a:off x="11029160" y="0"/>
            <a:ext cx="1162840" cy="1021739"/>
          </a:xfrm>
          <a:prstGeom prst="rect">
            <a:avLst/>
          </a:prstGeom>
        </p:spPr>
      </p:pic>
      <p:graphicFrame>
        <p:nvGraphicFramePr>
          <p:cNvPr id="4" name="Table 5">
            <a:extLst>
              <a:ext uri="{FF2B5EF4-FFF2-40B4-BE49-F238E27FC236}">
                <a16:creationId xmlns:a16="http://schemas.microsoft.com/office/drawing/2014/main" id="{80BEFD15-545E-43E7-963F-A7A9075EDA33}"/>
              </a:ext>
            </a:extLst>
          </p:cNvPr>
          <p:cNvGraphicFramePr>
            <a:graphicFrameLocks noGrp="1"/>
          </p:cNvGraphicFramePr>
          <p:nvPr>
            <p:extLst>
              <p:ext uri="{D42A27DB-BD31-4B8C-83A1-F6EECF244321}">
                <p14:modId xmlns:p14="http://schemas.microsoft.com/office/powerpoint/2010/main" val="2204106742"/>
              </p:ext>
            </p:extLst>
          </p:nvPr>
        </p:nvGraphicFramePr>
        <p:xfrm>
          <a:off x="1097280" y="4614278"/>
          <a:ext cx="10511332" cy="1554480"/>
        </p:xfrm>
        <a:graphic>
          <a:graphicData uri="http://schemas.openxmlformats.org/drawingml/2006/table">
            <a:tbl>
              <a:tblPr firstRow="1" bandRow="1">
                <a:effectLst>
                  <a:innerShdw blurRad="114300">
                    <a:schemeClr val="tx1"/>
                  </a:innerShdw>
                </a:effectLst>
                <a:tableStyleId>{5C22544A-7EE6-4342-B048-85BDC9FD1C3A}</a:tableStyleId>
              </a:tblPr>
              <a:tblGrid>
                <a:gridCol w="2627833">
                  <a:extLst>
                    <a:ext uri="{9D8B030D-6E8A-4147-A177-3AD203B41FA5}">
                      <a16:colId xmlns:a16="http://schemas.microsoft.com/office/drawing/2014/main" val="113333844"/>
                    </a:ext>
                  </a:extLst>
                </a:gridCol>
                <a:gridCol w="2627833">
                  <a:extLst>
                    <a:ext uri="{9D8B030D-6E8A-4147-A177-3AD203B41FA5}">
                      <a16:colId xmlns:a16="http://schemas.microsoft.com/office/drawing/2014/main" val="2554603496"/>
                    </a:ext>
                  </a:extLst>
                </a:gridCol>
                <a:gridCol w="2627833">
                  <a:extLst>
                    <a:ext uri="{9D8B030D-6E8A-4147-A177-3AD203B41FA5}">
                      <a16:colId xmlns:a16="http://schemas.microsoft.com/office/drawing/2014/main" val="1026953542"/>
                    </a:ext>
                  </a:extLst>
                </a:gridCol>
                <a:gridCol w="2627833">
                  <a:extLst>
                    <a:ext uri="{9D8B030D-6E8A-4147-A177-3AD203B41FA5}">
                      <a16:colId xmlns:a16="http://schemas.microsoft.com/office/drawing/2014/main" val="1051057720"/>
                    </a:ext>
                  </a:extLst>
                </a:gridCol>
              </a:tblGrid>
              <a:tr h="323107">
                <a:tc gridSpan="4">
                  <a:txBody>
                    <a:bodyPr/>
                    <a:lstStyle/>
                    <a:p>
                      <a:pPr algn="ctr"/>
                      <a:r>
                        <a:rPr lang="en-US" b="0" dirty="0">
                          <a:solidFill>
                            <a:schemeClr val="tx1"/>
                          </a:solidFill>
                        </a:rPr>
                        <a:t>Roles and Responsibilities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b="0" dirty="0">
                        <a:solidFill>
                          <a:schemeClr val="bg1"/>
                        </a:solidFill>
                      </a:endParaRPr>
                    </a:p>
                  </a:txBody>
                  <a:tcP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solidFill>
                      <a:schemeClr val="tx1"/>
                    </a:solidFill>
                  </a:tcPr>
                </a:tc>
                <a:tc hMerge="1">
                  <a:txBody>
                    <a:bodyPr/>
                    <a:lstStyle/>
                    <a:p>
                      <a:pPr algn="ctr"/>
                      <a:endParaRPr lang="en-US" b="0" dirty="0">
                        <a:solidFill>
                          <a:schemeClr val="bg1"/>
                        </a:solidFill>
                      </a:endParaRPr>
                    </a:p>
                  </a:txBody>
                  <a:tcP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solidFill>
                      <a:schemeClr val="tx1"/>
                    </a:solidFill>
                  </a:tcPr>
                </a:tc>
                <a:tc hMerge="1">
                  <a:txBody>
                    <a:bodyPr/>
                    <a:lstStyle/>
                    <a:p>
                      <a:pPr algn="ctr"/>
                      <a:endParaRPr lang="en-US" b="0" dirty="0">
                        <a:solidFill>
                          <a:schemeClr val="bg1"/>
                        </a:solidFill>
                      </a:endParaRPr>
                    </a:p>
                  </a:txBody>
                  <a:tcP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solidFill>
                      <a:schemeClr val="tx1"/>
                    </a:solidFill>
                  </a:tcPr>
                </a:tc>
                <a:extLst>
                  <a:ext uri="{0D108BD9-81ED-4DB2-BD59-A6C34878D82A}">
                    <a16:rowId xmlns:a16="http://schemas.microsoft.com/office/drawing/2014/main" val="1200968608"/>
                  </a:ext>
                </a:extLst>
              </a:tr>
              <a:tr h="1035712">
                <a:tc>
                  <a:txBody>
                    <a:bodyPr/>
                    <a:lstStyle/>
                    <a:p>
                      <a:pPr marL="0" indent="0" algn="ctr">
                        <a:buFont typeface="Wingdings" panose="05000000000000000000" pitchFamily="2" charset="2"/>
                        <a:buNone/>
                      </a:pPr>
                      <a:r>
                        <a:rPr lang="en-US" b="0" u="sng" dirty="0">
                          <a:solidFill>
                            <a:schemeClr val="tx1"/>
                          </a:solidFill>
                          <a:effectLst>
                            <a:outerShdw blurRad="38100" dist="38100" dir="2700000" algn="tl">
                              <a:srgbClr val="000000">
                                <a:alpha val="43137"/>
                              </a:srgbClr>
                            </a:outerShdw>
                          </a:effectLst>
                        </a:rPr>
                        <a:t>Deanna X. </a:t>
                      </a:r>
                    </a:p>
                    <a:p>
                      <a:pPr marL="0" indent="0" algn="ctr">
                        <a:buFont typeface="Wingdings" panose="05000000000000000000" pitchFamily="2" charset="2"/>
                        <a:buNone/>
                      </a:pPr>
                      <a:r>
                        <a:rPr lang="en-US" sz="1800" b="0" dirty="0">
                          <a:solidFill>
                            <a:schemeClr val="tx1"/>
                          </a:solidFill>
                          <a:effectLst>
                            <a:outerShdw blurRad="38100" dist="38100" dir="2700000" algn="tl">
                              <a:srgbClr val="000000">
                                <a:alpha val="43137"/>
                              </a:srgbClr>
                            </a:outerShdw>
                          </a:effectLst>
                        </a:rPr>
                        <a:t>UI, UX, Design</a:t>
                      </a:r>
                    </a:p>
                    <a:p>
                      <a:pPr marL="285750" indent="-285750" algn="ctr">
                        <a:buFont typeface="Wingdings" panose="05000000000000000000" pitchFamily="2" charset="2"/>
                        <a:buChar char="v"/>
                      </a:pPr>
                      <a:endParaRPr lang="en-US" sz="1800" b="0" kern="1200" dirty="0">
                        <a:solidFill>
                          <a:schemeClr val="tx1"/>
                        </a:solidFill>
                        <a:effectLst>
                          <a:outerShdw blurRad="38100" dist="38100" dir="2700000" algn="tl">
                            <a:srgbClr val="000000">
                              <a:alpha val="43137"/>
                            </a:srgbClr>
                          </a:outerShdw>
                        </a:effectLst>
                        <a:latin typeface="+mn-lt"/>
                        <a:ea typeface="+mn-ea"/>
                        <a:cs typeface="+mn-cs"/>
                      </a:endParaRPr>
                    </a:p>
                    <a:p>
                      <a:pPr algn="ct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h="50800" prst="divot"/>
                      <a:lightRig rig="flood" dir="t"/>
                    </a:cell3D>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sng" dirty="0">
                          <a:solidFill>
                            <a:schemeClr val="tx1"/>
                          </a:solidFill>
                          <a:effectLst>
                            <a:outerShdw blurRad="38100" dist="38100" dir="2700000" algn="tl">
                              <a:srgbClr val="000000">
                                <a:alpha val="43137"/>
                              </a:srgbClr>
                            </a:outerShdw>
                          </a:effectLst>
                        </a:rPr>
                        <a:t>Ivan Z.</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outerShdw blurRad="38100" dist="38100" dir="2700000" algn="tl">
                              <a:srgbClr val="000000">
                                <a:alpha val="43137"/>
                              </a:srgbClr>
                            </a:outerShdw>
                          </a:effectLst>
                        </a:rPr>
                        <a:t>Stocks API, UI</a:t>
                      </a:r>
                    </a:p>
                    <a:p>
                      <a:pPr algn="ct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h="50800" prst="divot"/>
                      <a:lightRig rig="flood" dir="t"/>
                    </a:cell3D>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sng" dirty="0">
                          <a:solidFill>
                            <a:schemeClr val="tx1"/>
                          </a:solidFill>
                          <a:effectLst>
                            <a:outerShdw blurRad="38100" dist="38100" dir="2700000" algn="tl">
                              <a:srgbClr val="000000">
                                <a:alpha val="43137"/>
                              </a:srgbClr>
                            </a:outerShdw>
                          </a:effectLst>
                        </a:rPr>
                        <a:t>Mark L.</a:t>
                      </a:r>
                      <a:r>
                        <a:rPr lang="en-US" b="0" dirty="0">
                          <a:solidFill>
                            <a:schemeClr val="tx1"/>
                          </a:solidFill>
                          <a:effectLst>
                            <a:outerShdw blurRad="38100" dist="38100" dir="2700000" algn="tl">
                              <a:srgbClr val="000000">
                                <a:alpha val="43137"/>
                              </a:srgbClr>
                            </a:outerShdw>
                          </a:effectLst>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outerShdw blurRad="38100" dist="38100" dir="2700000" algn="tl">
                              <a:srgbClr val="000000">
                                <a:alpha val="43137"/>
                              </a:srgbClr>
                            </a:outerShdw>
                          </a:effectLst>
                        </a:rPr>
                        <a:t>Crypto/Forex API,UI</a:t>
                      </a:r>
                    </a:p>
                    <a:p>
                      <a:pPr algn="ct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h="50800" prst="divot"/>
                      <a:lightRig rig="flood" dir="t"/>
                    </a:cell3D>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sng" dirty="0">
                          <a:solidFill>
                            <a:schemeClr val="tx1"/>
                          </a:solidFill>
                          <a:effectLst>
                            <a:outerShdw blurRad="38100" dist="38100" dir="2700000" algn="tl">
                              <a:srgbClr val="000000">
                                <a:alpha val="43137"/>
                              </a:srgbClr>
                            </a:outerShdw>
                          </a:effectLst>
                        </a:rPr>
                        <a:t>Kanna V.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outerShdw blurRad="38100" dist="38100" dir="2700000" algn="tl">
                              <a:srgbClr val="000000">
                                <a:alpha val="43137"/>
                              </a:srgbClr>
                            </a:outerShdw>
                          </a:effectLst>
                        </a:rPr>
                        <a:t>Data Storage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outerShdw blurRad="38100" dist="38100" dir="2700000" algn="tl">
                              <a:srgbClr val="000000">
                                <a:alpha val="43137"/>
                              </a:srgbClr>
                            </a:outerShdw>
                          </a:effectLst>
                        </a:rPr>
                        <a:t>Stocks API, UI</a:t>
                      </a:r>
                    </a:p>
                    <a:p>
                      <a:pPr algn="ctr"/>
                      <a:endParaRPr lang="en-US"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h="50800" prst="divot"/>
                      <a:lightRig rig="flood" dir="t"/>
                    </a:cell3D>
                    <a:solidFill>
                      <a:schemeClr val="accent5"/>
                    </a:solidFill>
                  </a:tcPr>
                </a:tc>
                <a:extLst>
                  <a:ext uri="{0D108BD9-81ED-4DB2-BD59-A6C34878D82A}">
                    <a16:rowId xmlns:a16="http://schemas.microsoft.com/office/drawing/2014/main" val="3001701583"/>
                  </a:ext>
                </a:extLst>
              </a:tr>
            </a:tbl>
          </a:graphicData>
        </a:graphic>
      </p:graphicFrame>
      <p:sp>
        <p:nvSpPr>
          <p:cNvPr id="12" name="Text Placeholder 9">
            <a:extLst>
              <a:ext uri="{FF2B5EF4-FFF2-40B4-BE49-F238E27FC236}">
                <a16:creationId xmlns:a16="http://schemas.microsoft.com/office/drawing/2014/main" id="{A4827BAA-4276-44A3-8DF1-FE74F71DCC03}"/>
              </a:ext>
            </a:extLst>
          </p:cNvPr>
          <p:cNvSpPr txBox="1">
            <a:spLocks/>
          </p:cNvSpPr>
          <p:nvPr/>
        </p:nvSpPr>
        <p:spPr>
          <a:xfrm>
            <a:off x="8339491" y="1021739"/>
            <a:ext cx="3430475" cy="511720"/>
          </a:xfrm>
          <a:prstGeom prst="rect">
            <a:avLst/>
          </a:prstGeom>
          <a:ln>
            <a:noFill/>
          </a:ln>
        </p:spPr>
        <p:txBody>
          <a:bodyPr vert="horz" lIns="91440" tIns="45720" rIns="91440" bIns="45720" rtlCol="0" anchor="ctr">
            <a:normAutofit/>
          </a:bodyPr>
          <a:lstStyle>
            <a:lvl1pPr marL="0" indent="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None/>
              <a:defRPr sz="2000" b="0" kern="1200" cap="all" baseline="0">
                <a:solidFill>
                  <a:schemeClr val="tx2">
                    <a:lumMod val="90000"/>
                  </a:schemeClr>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3"/>
              </a:buClr>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3"/>
              </a:buClr>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3"/>
              </a:buClr>
              <a:buFont typeface="Calibri" pitchFamily="34" charset="0"/>
              <a:buNone/>
              <a:defRPr sz="1600" b="1" kern="1200">
                <a:solidFill>
                  <a:schemeClr val="tx1">
                    <a:lumMod val="75000"/>
                    <a:lumOff val="25000"/>
                  </a:schemeClr>
                </a:solidFill>
                <a:latin typeface="+mn-lt"/>
                <a:ea typeface="+mn-ea"/>
                <a:cs typeface="+mn-cs"/>
              </a:defRPr>
            </a:lvl9pPr>
          </a:lstStyle>
          <a:p>
            <a:pPr algn="ctr"/>
            <a:r>
              <a:rPr lang="en-US" sz="1800" dirty="0">
                <a:solidFill>
                  <a:schemeClr val="tx1"/>
                </a:solidFill>
                <a:effectLst>
                  <a:outerShdw blurRad="38100" dist="38100" dir="2700000" algn="tl">
                    <a:srgbClr val="000000">
                      <a:alpha val="43137"/>
                    </a:srgbClr>
                  </a:outerShdw>
                </a:effectLst>
              </a:rPr>
              <a:t>success</a:t>
            </a:r>
          </a:p>
        </p:txBody>
      </p:sp>
      <p:sp>
        <p:nvSpPr>
          <p:cNvPr id="13" name="Content Placeholder 10">
            <a:extLst>
              <a:ext uri="{FF2B5EF4-FFF2-40B4-BE49-F238E27FC236}">
                <a16:creationId xmlns:a16="http://schemas.microsoft.com/office/drawing/2014/main" id="{D2E7785C-8A9E-4AFF-9B3D-A82C3E400334}"/>
              </a:ext>
            </a:extLst>
          </p:cNvPr>
          <p:cNvSpPr txBox="1">
            <a:spLocks/>
          </p:cNvSpPr>
          <p:nvPr/>
        </p:nvSpPr>
        <p:spPr>
          <a:xfrm>
            <a:off x="8333560" y="1576113"/>
            <a:ext cx="3430475" cy="2728601"/>
          </a:xfrm>
          <a:prstGeom prst="rect">
            <a:avLst/>
          </a:prstGeom>
          <a:ln>
            <a:no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a:lstStyle>
          <a:p>
            <a:pPr marL="347663" indent="-347663">
              <a:buClr>
                <a:schemeClr val="tx1"/>
              </a:buClr>
              <a:buSzPct val="150000"/>
              <a:buFont typeface="Calibri" panose="020F0502020204030204" pitchFamily="34" charset="0"/>
              <a:buBlip>
                <a:blip r:embed="rId2"/>
              </a:buBlip>
            </a:pPr>
            <a:r>
              <a:rPr lang="en-US" sz="1600" dirty="0">
                <a:solidFill>
                  <a:schemeClr val="accent1"/>
                </a:solidFill>
              </a:rPr>
              <a:t>Easy to use user interface and navigation.</a:t>
            </a:r>
          </a:p>
          <a:p>
            <a:pPr marL="347663" indent="-347663">
              <a:buClr>
                <a:schemeClr val="tx1"/>
              </a:buClr>
              <a:buSzPct val="150000"/>
              <a:buFont typeface="Calibri" panose="020F0502020204030204" pitchFamily="34" charset="0"/>
              <a:buBlip>
                <a:blip r:embed="rId2"/>
              </a:buBlip>
            </a:pPr>
            <a:r>
              <a:rPr lang="en-US" sz="1600" dirty="0">
                <a:solidFill>
                  <a:schemeClr val="accent1"/>
                </a:solidFill>
              </a:rPr>
              <a:t>Save functionality for quick reference.</a:t>
            </a:r>
          </a:p>
          <a:p>
            <a:pPr marL="347663" indent="-347663">
              <a:buClr>
                <a:schemeClr val="tx1"/>
              </a:buClr>
              <a:buSzPct val="150000"/>
              <a:buFont typeface="Calibri" panose="020F0502020204030204" pitchFamily="34" charset="0"/>
              <a:buBlip>
                <a:blip r:embed="rId2"/>
              </a:buBlip>
            </a:pPr>
            <a:r>
              <a:rPr lang="en-US" sz="1600" dirty="0">
                <a:solidFill>
                  <a:schemeClr val="accent1"/>
                </a:solidFill>
              </a:rPr>
              <a:t>Stock keyword search functionality. </a:t>
            </a:r>
          </a:p>
        </p:txBody>
      </p:sp>
    </p:spTree>
    <p:extLst>
      <p:ext uri="{BB962C8B-B14F-4D97-AF65-F5344CB8AC3E}">
        <p14:creationId xmlns:p14="http://schemas.microsoft.com/office/powerpoint/2010/main" val="763322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30322-59FC-40F4-A860-027CD72F95E7}"/>
              </a:ext>
            </a:extLst>
          </p:cNvPr>
          <p:cNvSpPr>
            <a:spLocks noGrp="1"/>
          </p:cNvSpPr>
          <p:nvPr>
            <p:ph type="title"/>
          </p:nvPr>
        </p:nvSpPr>
        <p:spPr>
          <a:xfrm>
            <a:off x="1039177" y="5097965"/>
            <a:ext cx="10113645" cy="822960"/>
          </a:xfrm>
        </p:spPr>
        <p:txBody>
          <a:bodyPr>
            <a:normAutofit/>
          </a:bodyPr>
          <a:lstStyle/>
          <a:p>
            <a:pPr algn="r"/>
            <a:r>
              <a:rPr lang="en-US" dirty="0">
                <a:latin typeface="Trebuchet MS" panose="020B0603020202020204" pitchFamily="34" charset="0"/>
              </a:rPr>
              <a:t>Demonstration</a:t>
            </a:r>
          </a:p>
        </p:txBody>
      </p:sp>
      <p:sp>
        <p:nvSpPr>
          <p:cNvPr id="3" name="Picture Placeholder 2">
            <a:extLst>
              <a:ext uri="{FF2B5EF4-FFF2-40B4-BE49-F238E27FC236}">
                <a16:creationId xmlns:a16="http://schemas.microsoft.com/office/drawing/2014/main" id="{B1B7E8DC-287E-4E40-8E01-BAC6A2E60EB3}"/>
              </a:ext>
            </a:extLst>
          </p:cNvPr>
          <p:cNvSpPr>
            <a:spLocks noGrp="1"/>
          </p:cNvSpPr>
          <p:nvPr>
            <p:ph type="pic" idx="1"/>
          </p:nvPr>
        </p:nvSpPr>
        <p:spPr>
          <a:xfrm>
            <a:off x="-28560" y="0"/>
            <a:ext cx="12191985" cy="4915076"/>
          </a:xfrm>
        </p:spPr>
      </p:sp>
      <p:pic>
        <p:nvPicPr>
          <p:cNvPr id="5" name="Picture 4" descr="A screenshot of a computer&#10;&#10;Description automatically generated with low confidence">
            <a:extLst>
              <a:ext uri="{FF2B5EF4-FFF2-40B4-BE49-F238E27FC236}">
                <a16:creationId xmlns:a16="http://schemas.microsoft.com/office/drawing/2014/main" id="{9E610EF7-01D0-41FD-9693-B32FDB42D8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067" y="51315"/>
            <a:ext cx="6372610" cy="4812445"/>
          </a:xfrm>
          <a:prstGeom prst="rect">
            <a:avLst/>
          </a:prstGeom>
        </p:spPr>
      </p:pic>
    </p:spTree>
    <p:extLst>
      <p:ext uri="{BB962C8B-B14F-4D97-AF65-F5344CB8AC3E}">
        <p14:creationId xmlns:p14="http://schemas.microsoft.com/office/powerpoint/2010/main" val="706652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B5B20-EB20-4EA1-9BF4-733E1D7B8528}"/>
              </a:ext>
            </a:extLst>
          </p:cNvPr>
          <p:cNvSpPr>
            <a:spLocks noGrp="1"/>
          </p:cNvSpPr>
          <p:nvPr>
            <p:ph type="title"/>
          </p:nvPr>
        </p:nvSpPr>
        <p:spPr/>
        <p:txBody>
          <a:bodyPr>
            <a:normAutofit/>
          </a:bodyPr>
          <a:lstStyle/>
          <a:p>
            <a:r>
              <a:rPr lang="en-US" dirty="0"/>
              <a:t>Direction for Future Development</a:t>
            </a:r>
          </a:p>
        </p:txBody>
      </p:sp>
      <p:sp>
        <p:nvSpPr>
          <p:cNvPr id="3" name="Content Placeholder 2">
            <a:extLst>
              <a:ext uri="{FF2B5EF4-FFF2-40B4-BE49-F238E27FC236}">
                <a16:creationId xmlns:a16="http://schemas.microsoft.com/office/drawing/2014/main" id="{BAB977BA-1E84-42F4-B84C-07A99E30E0B1}"/>
              </a:ext>
            </a:extLst>
          </p:cNvPr>
          <p:cNvSpPr>
            <a:spLocks noGrp="1"/>
          </p:cNvSpPr>
          <p:nvPr>
            <p:ph idx="1"/>
          </p:nvPr>
        </p:nvSpPr>
        <p:spPr/>
        <p:txBody>
          <a:bodyPr vert="horz" lIns="0" tIns="45720" rIns="0" bIns="45720" rtlCol="0">
            <a:noAutofit/>
          </a:bodyPr>
          <a:lstStyle/>
          <a:p>
            <a:pPr marL="347663" indent="-347663">
              <a:buClr>
                <a:schemeClr val="tx1"/>
              </a:buClr>
              <a:buSzPct val="150000"/>
              <a:buBlip>
                <a:blip r:embed="rId2"/>
              </a:buBlip>
            </a:pPr>
            <a:r>
              <a:rPr lang="en-US" sz="1800" dirty="0">
                <a:solidFill>
                  <a:schemeClr val="accent1"/>
                </a:solidFill>
              </a:rPr>
              <a:t>Link to trading platforms to execute transactions.</a:t>
            </a:r>
          </a:p>
          <a:p>
            <a:pPr marL="347663" indent="-347663">
              <a:buClr>
                <a:schemeClr val="tx1"/>
              </a:buClr>
              <a:buSzPct val="150000"/>
              <a:buBlip>
                <a:blip r:embed="rId2"/>
              </a:buBlip>
            </a:pPr>
            <a:r>
              <a:rPr lang="en-US" sz="1800" dirty="0">
                <a:solidFill>
                  <a:schemeClr val="accent1"/>
                </a:solidFill>
              </a:rPr>
              <a:t>Trend information.</a:t>
            </a:r>
          </a:p>
          <a:p>
            <a:pPr marL="347663" indent="-347663">
              <a:buClr>
                <a:schemeClr val="tx1"/>
              </a:buClr>
              <a:buSzPct val="150000"/>
              <a:buBlip>
                <a:blip r:embed="rId2"/>
              </a:buBlip>
            </a:pPr>
            <a:r>
              <a:rPr lang="en-US" sz="1800" dirty="0">
                <a:solidFill>
                  <a:schemeClr val="accent1"/>
                </a:solidFill>
              </a:rPr>
              <a:t>Tracking and alerts at specified prices points.</a:t>
            </a:r>
          </a:p>
          <a:p>
            <a:pPr marL="347663" indent="-347663">
              <a:buClr>
                <a:schemeClr val="tx1"/>
              </a:buClr>
              <a:buSzPct val="150000"/>
              <a:buBlip>
                <a:blip r:embed="rId2"/>
              </a:buBlip>
            </a:pPr>
            <a:r>
              <a:rPr lang="en-US" sz="1800" dirty="0">
                <a:solidFill>
                  <a:schemeClr val="accent1"/>
                </a:solidFill>
              </a:rPr>
              <a:t>Financial and other related news.</a:t>
            </a:r>
          </a:p>
          <a:p>
            <a:pPr marL="347663" indent="-347663">
              <a:buClr>
                <a:schemeClr val="tx1"/>
              </a:buClr>
              <a:buSzPct val="150000"/>
              <a:buBlip>
                <a:blip r:embed="rId2"/>
              </a:buBlip>
            </a:pPr>
            <a:r>
              <a:rPr lang="en-US" sz="1800" dirty="0">
                <a:solidFill>
                  <a:schemeClr val="accent1"/>
                </a:solidFill>
              </a:rPr>
              <a:t>One-click favorites.</a:t>
            </a:r>
          </a:p>
          <a:p>
            <a:pPr marL="347663" indent="-347663">
              <a:buClr>
                <a:schemeClr val="tx1"/>
              </a:buClr>
              <a:buSzPct val="150000"/>
              <a:buBlip>
                <a:blip r:embed="rId2"/>
              </a:buBlip>
            </a:pPr>
            <a:r>
              <a:rPr lang="en-US" sz="1800" dirty="0">
                <a:solidFill>
                  <a:schemeClr val="accent1"/>
                </a:solidFill>
              </a:rPr>
              <a:t>Keyword search for crypto and forex.</a:t>
            </a:r>
          </a:p>
        </p:txBody>
      </p:sp>
      <p:pic>
        <p:nvPicPr>
          <p:cNvPr id="4" name="Picture 3">
            <a:extLst>
              <a:ext uri="{FF2B5EF4-FFF2-40B4-BE49-F238E27FC236}">
                <a16:creationId xmlns:a16="http://schemas.microsoft.com/office/drawing/2014/main" id="{1972B2C6-CC86-4C11-83C8-09D14BA25F1C}"/>
              </a:ext>
            </a:extLst>
          </p:cNvPr>
          <p:cNvPicPr>
            <a:picLocks noChangeAspect="1"/>
          </p:cNvPicPr>
          <p:nvPr/>
        </p:nvPicPr>
        <p:blipFill rotWithShape="1">
          <a:blip r:embed="rId3"/>
          <a:srcRect l="8297" t="28895" r="73227" b="23146"/>
          <a:stretch/>
        </p:blipFill>
        <p:spPr>
          <a:xfrm>
            <a:off x="9758416" y="4023360"/>
            <a:ext cx="2433584" cy="2138289"/>
          </a:xfrm>
          <a:prstGeom prst="rect">
            <a:avLst/>
          </a:prstGeom>
        </p:spPr>
      </p:pic>
    </p:spTree>
    <p:extLst>
      <p:ext uri="{BB962C8B-B14F-4D97-AF65-F5344CB8AC3E}">
        <p14:creationId xmlns:p14="http://schemas.microsoft.com/office/powerpoint/2010/main" val="2612234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B5B20-EB20-4EA1-9BF4-733E1D7B8528}"/>
              </a:ext>
            </a:extLst>
          </p:cNvPr>
          <p:cNvSpPr>
            <a:spLocks noGrp="1"/>
          </p:cNvSpPr>
          <p:nvPr>
            <p:ph type="title"/>
          </p:nvPr>
        </p:nvSpPr>
        <p:spPr/>
        <p:txBody>
          <a:bodyPr>
            <a:normAutofit/>
          </a:bodyPr>
          <a:lstStyle/>
          <a:p>
            <a:r>
              <a:rPr lang="en-US" dirty="0"/>
              <a:t>Links</a:t>
            </a:r>
          </a:p>
        </p:txBody>
      </p:sp>
      <p:sp>
        <p:nvSpPr>
          <p:cNvPr id="3" name="Content Placeholder 2">
            <a:extLst>
              <a:ext uri="{FF2B5EF4-FFF2-40B4-BE49-F238E27FC236}">
                <a16:creationId xmlns:a16="http://schemas.microsoft.com/office/drawing/2014/main" id="{BAB977BA-1E84-42F4-B84C-07A99E30E0B1}"/>
              </a:ext>
            </a:extLst>
          </p:cNvPr>
          <p:cNvSpPr>
            <a:spLocks noGrp="1"/>
          </p:cNvSpPr>
          <p:nvPr>
            <p:ph idx="1"/>
          </p:nvPr>
        </p:nvSpPr>
        <p:spPr/>
        <p:txBody>
          <a:bodyPr/>
          <a:lstStyle/>
          <a:p>
            <a:r>
              <a:rPr lang="en-US" dirty="0">
                <a:solidFill>
                  <a:schemeClr val="accent1"/>
                </a:solidFill>
                <a:effectLst>
                  <a:outerShdw blurRad="38100" dist="38100" dir="2700000" algn="tl">
                    <a:srgbClr val="000000">
                      <a:alpha val="43137"/>
                    </a:srgbClr>
                  </a:outerShdw>
                </a:effectLst>
              </a:rPr>
              <a:t>Deployed</a:t>
            </a:r>
          </a:p>
          <a:p>
            <a:r>
              <a:rPr lang="en-US" dirty="0">
                <a:solidFill>
                  <a:schemeClr val="tx1"/>
                </a:solidFill>
                <a:hlinkClick r:id="rId2">
                  <a:extLst>
                    <a:ext uri="{A12FA001-AC4F-418D-AE19-62706E023703}">
                      <ahyp:hlinkClr xmlns:ahyp="http://schemas.microsoft.com/office/drawing/2018/hyperlinkcolor" val="tx"/>
                    </a:ext>
                  </a:extLst>
                </a:hlinkClick>
              </a:rPr>
              <a:t>https://xander-deanna.github.io/project-1-group-7/index.html</a:t>
            </a:r>
            <a:endParaRPr lang="en-US" dirty="0">
              <a:solidFill>
                <a:schemeClr val="tx1"/>
              </a:solidFill>
            </a:endParaRPr>
          </a:p>
          <a:p>
            <a:r>
              <a:rPr lang="en-US" dirty="0">
                <a:solidFill>
                  <a:schemeClr val="accent1"/>
                </a:solidFill>
                <a:effectLst>
                  <a:outerShdw blurRad="38100" dist="38100" dir="2700000" algn="tl">
                    <a:srgbClr val="000000">
                      <a:alpha val="43137"/>
                    </a:srgbClr>
                  </a:outerShdw>
                </a:effectLst>
              </a:rPr>
              <a:t>GitHub Repo</a:t>
            </a:r>
          </a:p>
          <a:p>
            <a:r>
              <a:rPr lang="en-US" dirty="0">
                <a:solidFill>
                  <a:schemeClr val="tx1"/>
                </a:solidFill>
                <a:hlinkClick r:id="rId3">
                  <a:extLst>
                    <a:ext uri="{A12FA001-AC4F-418D-AE19-62706E023703}">
                      <ahyp:hlinkClr xmlns:ahyp="http://schemas.microsoft.com/office/drawing/2018/hyperlinkcolor" val="tx"/>
                    </a:ext>
                  </a:extLst>
                </a:hlinkClick>
              </a:rPr>
              <a:t>https://github.com/xander-deanna/project-1-group-7</a:t>
            </a:r>
            <a:endParaRPr lang="en-US" dirty="0">
              <a:solidFill>
                <a:schemeClr val="tx1"/>
              </a:solidFill>
            </a:endParaRP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534565167"/>
      </p:ext>
    </p:extLst>
  </p:cSld>
  <p:clrMapOvr>
    <a:masterClrMapping/>
  </p:clrMapOvr>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1936</TotalTime>
  <Words>683</Words>
  <Application>Microsoft Office PowerPoint</Application>
  <PresentationFormat>Widescreen</PresentationFormat>
  <Paragraphs>72</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Calibri Light</vt:lpstr>
      <vt:lpstr>Trebuchet MS</vt:lpstr>
      <vt:lpstr>Wingdings</vt:lpstr>
      <vt:lpstr>Retrospect</vt:lpstr>
      <vt:lpstr>Project Title</vt:lpstr>
      <vt:lpstr>Elevator Pitch</vt:lpstr>
      <vt:lpstr>Concept</vt:lpstr>
      <vt:lpstr>Process</vt:lpstr>
      <vt:lpstr>Demonstration</vt:lpstr>
      <vt:lpstr>Direction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mark lloyd</dc:creator>
  <cp:lastModifiedBy>mark lloyd</cp:lastModifiedBy>
  <cp:revision>28</cp:revision>
  <dcterms:created xsi:type="dcterms:W3CDTF">2021-02-09T00:34:40Z</dcterms:created>
  <dcterms:modified xsi:type="dcterms:W3CDTF">2021-02-10T23:35:42Z</dcterms:modified>
</cp:coreProperties>
</file>

<file path=docProps/thumbnail.jpeg>
</file>